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59" r:id="rId5"/>
    <p:sldId id="282" r:id="rId6"/>
    <p:sldId id="283" r:id="rId7"/>
    <p:sldId id="285" r:id="rId8"/>
    <p:sldId id="267" r:id="rId9"/>
    <p:sldId id="286" r:id="rId10"/>
    <p:sldId id="268" r:id="rId11"/>
    <p:sldId id="269" r:id="rId12"/>
    <p:sldId id="270" r:id="rId13"/>
    <p:sldId id="271" r:id="rId14"/>
    <p:sldId id="272" r:id="rId15"/>
    <p:sldId id="257" r:id="rId16"/>
    <p:sldId id="258" r:id="rId17"/>
    <p:sldId id="289" r:id="rId18"/>
    <p:sldId id="260" r:id="rId19"/>
    <p:sldId id="273" r:id="rId20"/>
    <p:sldId id="274" r:id="rId21"/>
    <p:sldId id="290" r:id="rId22"/>
    <p:sldId id="275" r:id="rId23"/>
    <p:sldId id="276" r:id="rId24"/>
    <p:sldId id="277" r:id="rId25"/>
    <p:sldId id="287" r:id="rId26"/>
    <p:sldId id="279" r:id="rId27"/>
    <p:sldId id="288" r:id="rId28"/>
    <p:sldId id="264" r:id="rId29"/>
    <p:sldId id="261" r:id="rId30"/>
    <p:sldId id="26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870D0-B6A6-14F7-3320-8D27E178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1E1463-5DE7-7435-9319-2941544DB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ADB47D-0D65-497E-8E07-11C72608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3418A0-7556-69C6-EFC5-293CD429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3C631-CF0A-9644-C52F-56F967E6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4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B0410-7B88-D49F-31E9-7EC93328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DCC1E3-42A3-F88A-66CA-BD54E239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961DBC-61DD-138D-779B-96D9A63B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AAA4CF-7B82-7671-C2D9-4015A901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D14EB-8AA3-7C53-B5CC-7D53FED3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253283-99EA-CC5B-C6E4-405B05A74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DC7A51-9E3F-2D48-872E-289A0993F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7B39D-DC3E-8861-1622-E52AC34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88B4D-4884-15BF-E9AE-7651D0C8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AF2405-C849-44EB-99A9-D6859862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23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58FC9E7-765B-4F15-99A2-BBEB18FCA7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873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D876C8-E669-43BE-860A-073062BEB7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47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82B17-BFEE-CA35-9E5F-35440EEB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C077F-1781-F663-31E0-05122510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A4C7-E0F2-F653-08D9-8AF72957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2E582C-9C5B-0D4A-B5EA-77E2A94B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2A35F-FAF7-8986-9EE5-C747A410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BED7B-A60C-75C1-6AF8-2821DBF6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713A7C-E8DF-E271-D483-7BE13C634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39BC0-F6C6-9A83-6347-59B0120D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5493B-F40D-840C-292A-27A0273E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1D40C-EB63-C355-AE2C-72948961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1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654F3-FBBD-F267-7234-916593A3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55401-EDB8-F87A-A267-F53D316B7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40497C-429B-D10C-B099-D4E9C56E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F00BC1-E516-2DD7-3E39-39AF4335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FF86B-F584-4EAF-3271-933CDB8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86913-1B51-AC2D-5A62-ABB4642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5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5E239-E0C6-FB8B-12E5-D7A59C5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CDCA2-927F-18B8-D21B-2C9A7E31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59AB1B-C308-D5A7-3F76-BF9C615BB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B81975-A8E1-A84D-1D87-80DB94CA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E5CF828-5BE0-D016-418D-0CA72DDBB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A8ED8D-C217-8F5F-5A19-6807E194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004C94-3366-D7E4-60D8-B74E553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1A6DFF-37A7-57DB-9364-D78A11A6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CBDE8-0501-B63A-D512-0D3BDAB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7FCC0-AE54-BC1A-1C47-779C0496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049376-AA20-5B1A-7DAC-98F447B6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9B0FA9-B9BD-9F60-BAF0-373EF3D2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2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35E308-14C6-B650-F30F-09F86598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1CDD76-08B9-0B4C-8141-BB097C9B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CBEE18-BA23-3BD5-958E-A7A17815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75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91BC4-4BA8-ACA1-462C-B217039F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F360CF-5B28-B58B-E42B-E607E13A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BAB7D9-825B-5AE1-E1A0-0347EB5D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87D6D4-FA15-2EE4-6F8E-6C9C249C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550899-3E9A-EDE7-681A-7633CD8A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5D35A-0B90-FF2C-707C-290DD620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5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4B8F9-ECF5-A400-E92B-DBC207FA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E82F69-F1B3-B196-A235-E6098653A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21B133-15E1-3AE1-7472-A3E2B651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5E9A2A-35CB-D8CD-0C93-A7190750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9C26D-B01B-C5E9-F5E2-75F7EEA3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FB16D4-1B89-238C-7280-88F50327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71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DBEA5-9A0E-87AF-FE78-5A86814C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A41DC-3AEC-C9EB-D0DE-6AE5B1C5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CA0715-FB59-BC7C-5B21-9B2A4FDAB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A06-0ADE-4F6C-BFD0-2A4A8FA8A124}" type="datetimeFigureOut">
              <a:rPr lang="ru-RU" smtClean="0"/>
              <a:t>30.07.2024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87E59B-E332-1A6C-4473-0192CF952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607A42-A509-C51C-213C-FEE0202E4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0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№1 История логики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</p:spTree>
    <p:extLst>
      <p:ext uri="{BB962C8B-B14F-4D97-AF65-F5344CB8AC3E}">
        <p14:creationId xmlns:p14="http://schemas.microsoft.com/office/powerpoint/2010/main" val="1386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200F6-3FE1-3D9F-427C-B3800407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66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Базовыми элементами, которыми оперирует алгебра логики, являются высказывания, принимающие два значения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истина (1) или ложь (0).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Например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Трава синяя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ложно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0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Ночью темно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истинно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Высказывания в формулах обозначаются буквами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солнце горячее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  <a:blipFill>
                <a:blip r:embed="rId2"/>
                <a:stretch>
                  <a:fillRect l="-1174" t="-1362" r="-1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96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267214" y="1207008"/>
            <a:ext cx="2441448" cy="468172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A8A53-F662-8BD0-53D4-13485C07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118" y="1434046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3614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Отрицание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(инверсия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NOT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операция над высказыванием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высказывание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противоположное исходному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653" t="-1136" r="-10000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6034" t="-1136" r="-43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/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/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94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25296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умножение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наименьшее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Диаграмма Венна">
            <a:extLst>
              <a:ext uri="{FF2B5EF4-FFF2-40B4-BE49-F238E27FC236}">
                <a16:creationId xmlns:a16="http://schemas.microsoft.com/office/drawing/2014/main" id="{738E1362-245E-C16D-83A8-6C6C5F13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13" y="1406614"/>
            <a:ext cx="2555367" cy="19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/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/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24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сложение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операция, результатом которой является наибольшее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 descr="Диаграмма Венна">
            <a:extLst>
              <a:ext uri="{FF2B5EF4-FFF2-40B4-BE49-F238E27FC236}">
                <a16:creationId xmlns:a16="http://schemas.microsoft.com/office/drawing/2014/main" id="{06CE121D-D677-7A19-1923-03F138B8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16" y="1433273"/>
            <a:ext cx="2536864" cy="19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6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26CF7-8B7D-5DF0-696D-3B73BBC5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Инверсия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Дизъюнкция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  <a:blipFill>
                <a:blip r:embed="rId2"/>
                <a:stretch>
                  <a:fillRect l="-2699" t="-5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/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blipFill>
                <a:blip r:embed="rId3"/>
                <a:stretch>
                  <a:fillRect t="-4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38210A92-FBD7-7D0F-3265-F98ACA38EC2A}"/>
              </a:ext>
            </a:extLst>
          </p:cNvPr>
          <p:cNvSpPr/>
          <p:nvPr/>
        </p:nvSpPr>
        <p:spPr>
          <a:xfrm>
            <a:off x="6928130" y="2698232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517A-F0A6-2627-8C8A-D82657067F61}"/>
              </a:ext>
            </a:extLst>
          </p:cNvPr>
          <p:cNvSpPr txBox="1"/>
          <p:nvPr/>
        </p:nvSpPr>
        <p:spPr>
          <a:xfrm>
            <a:off x="6979425" y="2707376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F4FB87-C142-4210-86D9-50438AAD9ADE}"/>
              </a:ext>
            </a:extLst>
          </p:cNvPr>
          <p:cNvSpPr/>
          <p:nvPr/>
        </p:nvSpPr>
        <p:spPr>
          <a:xfrm>
            <a:off x="8275701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16125-EDDF-AE88-A180-D741B74D3CF1}"/>
              </a:ext>
            </a:extLst>
          </p:cNvPr>
          <p:cNvSpPr txBox="1"/>
          <p:nvPr/>
        </p:nvSpPr>
        <p:spPr>
          <a:xfrm>
            <a:off x="8326996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BE0A755-8362-6879-ADDB-5089AA89895B}"/>
              </a:ext>
            </a:extLst>
          </p:cNvPr>
          <p:cNvSpPr/>
          <p:nvPr/>
        </p:nvSpPr>
        <p:spPr>
          <a:xfrm>
            <a:off x="7365480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895E8-7445-5CE1-5946-F2D39099E62D}"/>
              </a:ext>
            </a:extLst>
          </p:cNvPr>
          <p:cNvSpPr txBox="1"/>
          <p:nvPr/>
        </p:nvSpPr>
        <p:spPr>
          <a:xfrm>
            <a:off x="7416775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5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778AB-3758-8F8E-1AE1-1779E5FB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3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истинности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Дана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u-RU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аргументы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принимающие значения 0 или 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Построим таблицу со всеми возможными значениями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  <a:blipFill>
                <a:blip r:embed="rId2"/>
                <a:stretch>
                  <a:fillRect l="-1834" t="-5906" b="-63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531680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531680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667" r="-101316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2685" t="-1667" r="-3356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5037A6-BB1A-DD46-7D76-BD4EDFF440A5}"/>
              </a:ext>
            </a:extLst>
          </p:cNvPr>
          <p:cNvSpPr txBox="1"/>
          <p:nvPr/>
        </p:nvSpPr>
        <p:spPr>
          <a:xfrm>
            <a:off x="6000750" y="1207325"/>
            <a:ext cx="609447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значение функции по частям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328694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328694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667" r="-368182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97101" t="-1667" r="-252174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88889" t="-1667" r="-141667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08000" t="-1667" r="-2000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01D128-8C68-8FCB-EBB3-D54BE7421A54}"/>
              </a:ext>
            </a:extLst>
          </p:cNvPr>
          <p:cNvSpPr txBox="1"/>
          <p:nvPr/>
        </p:nvSpPr>
        <p:spPr>
          <a:xfrm>
            <a:off x="6096000" y="4378190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можно посчитать значение функции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 обязательно записывать промежуточные действия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6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48738-6751-CA2A-7F3D-E89C26E9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8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6EB05-17D6-A81D-7C15-092E21E39EE5}"/>
              </a:ext>
            </a:extLst>
          </p:cNvPr>
          <p:cNvSpPr txBox="1"/>
          <p:nvPr/>
        </p:nvSpPr>
        <p:spPr>
          <a:xfrm>
            <a:off x="523875" y="94789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Вычислить значение выражения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в КЛШ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Сегодня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дождя</a:t>
            </a:r>
          </a:p>
          <a:p>
            <a:pPr marL="514350" indent="-514350"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Ваня </a:t>
            </a:r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Адо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вожатый команды йота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Солнце светит днём</a:t>
            </a:r>
          </a:p>
          <a:p>
            <a:pPr marL="514350" indent="-514350"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Трава синяя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Деревья </a:t>
            </a: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растут вниз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8525F-D862-2C1D-A1C4-F8B4E155288C}"/>
                  </a:ext>
                </a:extLst>
              </p:cNvPr>
              <p:cNvSpPr txBox="1"/>
              <p:nvPr/>
            </p:nvSpPr>
            <p:spPr>
              <a:xfrm>
                <a:off x="-538162" y="3657421"/>
                <a:ext cx="6448424" cy="2370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Решить кругами Эйлера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ru-RU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3.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4.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48525F-D862-2C1D-A1C4-F8B4E1552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8162" y="3657421"/>
                <a:ext cx="6448424" cy="2370649"/>
              </a:xfrm>
              <a:prstGeom prst="rect">
                <a:avLst/>
              </a:prstGeom>
              <a:blipFill>
                <a:blip r:embed="rId2"/>
                <a:stretch>
                  <a:fillRect t="-20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0228-D9FA-657E-1D66-D8CEEA0D1997}"/>
                  </a:ext>
                </a:extLst>
              </p:cNvPr>
              <p:cNvSpPr txBox="1"/>
              <p:nvPr/>
            </p:nvSpPr>
            <p:spPr>
              <a:xfrm>
                <a:off x="5574506" y="3657421"/>
                <a:ext cx="6405562" cy="1201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Построить таблицу истинности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ru-RU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20228-D9FA-657E-1D66-D8CEEA0D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506" y="3657421"/>
                <a:ext cx="6405562" cy="1201867"/>
              </a:xfrm>
              <a:prstGeom prst="rect">
                <a:avLst/>
              </a:prstGeom>
              <a:blipFill>
                <a:blip r:embed="rId3"/>
                <a:stretch>
                  <a:fillRect t="-4061" b="-11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77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№2 Логические аксиомы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91272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026-9C13-5FAC-7DB7-24628A33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016"/>
            <a:ext cx="10515600" cy="99574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аксиомы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∨1=1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∨0=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∧1=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23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853DD-DEBD-C2E0-1A1F-FF1C9B5A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Коммутативность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3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3400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Ассоциативность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Дистрибутивность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де Моргана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ru-RU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поглощения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  <a:blipFill>
                <a:blip r:embed="rId2"/>
                <a:stretch>
                  <a:fillRect l="-1134" t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16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740" y="-203971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GB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/>
          <p:cNvPicPr/>
          <p:nvPr/>
        </p:nvPicPr>
        <p:blipFill rotWithShape="1">
          <a:blip r:embed="rId2"/>
          <a:srcRect l="24877" t="3202" r="22038" b="8034"/>
          <a:stretch/>
        </p:blipFill>
        <p:spPr>
          <a:xfrm flipH="1">
            <a:off x="8684636" y="1390649"/>
            <a:ext cx="2101936" cy="3514725"/>
          </a:xfrm>
          <a:prstGeom prst="rect">
            <a:avLst/>
          </a:prstGeom>
          <a:ln w="0">
            <a:noFill/>
          </a:ln>
        </p:spPr>
      </p:pic>
      <p:sp>
        <p:nvSpPr>
          <p:cNvPr id="46" name="Прямоугольник 45"/>
          <p:cNvSpPr/>
          <p:nvPr/>
        </p:nvSpPr>
        <p:spPr>
          <a:xfrm>
            <a:off x="5855032" y="1796229"/>
            <a:ext cx="2879640" cy="224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Герман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Гера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Герыч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Стрелка: вправо 46"/>
          <p:cNvSpPr/>
          <p:nvPr/>
        </p:nvSpPr>
        <p:spPr>
          <a:xfrm rot="5400000">
            <a:off x="7115032" y="23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Стрелка: вправо 47"/>
          <p:cNvSpPr/>
          <p:nvPr/>
        </p:nvSpPr>
        <p:spPr>
          <a:xfrm rot="5400000">
            <a:off x="7115032" y="32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405428" y="2315088"/>
            <a:ext cx="4499640" cy="181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@Sarrz0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Id387037048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germanzlobin2@gmail.com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36170-7455-CC58-F4E9-A4576A61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30AE16-A53A-43D7-D51E-10EEDE78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Упрощение </a:t>
            </a:r>
          </a:p>
        </p:txBody>
      </p:sp>
    </p:spTree>
    <p:extLst>
      <p:ext uri="{BB962C8B-B14F-4D97-AF65-F5344CB8AC3E}">
        <p14:creationId xmlns:p14="http://schemas.microsoft.com/office/powerpoint/2010/main" val="88751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№3 Логические операции и их свойства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ДНФ</a:t>
            </a:r>
          </a:p>
        </p:txBody>
      </p:sp>
    </p:spTree>
    <p:extLst>
      <p:ext uri="{BB962C8B-B14F-4D97-AF65-F5344CB8AC3E}">
        <p14:creationId xmlns:p14="http://schemas.microsoft.com/office/powerpoint/2010/main" val="50701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Диаграмма Венна">
            <a:extLst>
              <a:ext uri="{FF2B5EF4-FFF2-40B4-BE49-F238E27FC236}">
                <a16:creationId xmlns:a16="http://schemas.microsoft.com/office/drawing/2014/main" id="{136BC72D-8714-FEAF-0188-42F1417A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72" y="1420114"/>
            <a:ext cx="2507351" cy="18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117713" y="2121012"/>
            <a:ext cx="57223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Импликация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…”, IMPLY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→0=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09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Диаграмма Венна">
            <a:extLst>
              <a:ext uri="{FF2B5EF4-FFF2-40B4-BE49-F238E27FC236}">
                <a16:creationId xmlns:a16="http://schemas.microsoft.com/office/drawing/2014/main" id="{8389007E-2D52-99D1-6A98-2B9317DF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3" y="1447744"/>
            <a:ext cx="2423695" cy="1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626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Эквиваленция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XNOR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383435" y="3960347"/>
                <a:ext cx="7637604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5" y="3960347"/>
                <a:ext cx="7637604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5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Диаграмма Венна">
            <a:extLst>
              <a:ext uri="{FF2B5EF4-FFF2-40B4-BE49-F238E27FC236}">
                <a16:creationId xmlns:a16="http://schemas.microsoft.com/office/drawing/2014/main" id="{26207828-F8F6-5DA7-5EBE-41CE4A5D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2" y="1452097"/>
            <a:ext cx="2405051" cy="18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507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Исключающее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(сумма по модулю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⊕1=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11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Диаграмма Венна">
            <a:extLst>
              <a:ext uri="{FF2B5EF4-FFF2-40B4-BE49-F238E27FC236}">
                <a16:creationId xmlns:a16="http://schemas.microsoft.com/office/drawing/2014/main" id="{43E530C1-B2B8-7823-32BE-F816D676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92" y="1448998"/>
            <a:ext cx="2377266" cy="17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Штрих Шефера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конъюнкции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8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8" name="Picture 4" descr="Диаграмма Венна">
            <a:extLst>
              <a:ext uri="{FF2B5EF4-FFF2-40B4-BE49-F238E27FC236}">
                <a16:creationId xmlns:a16="http://schemas.microsoft.com/office/drawing/2014/main" id="{53B34D94-A25B-5405-87C2-25ECA1B2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86" y="1455103"/>
            <a:ext cx="2369162" cy="17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Стрелка Пирса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дизъюнкции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612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"/>
                        <m:endChr m:val="|"/>
                        <m:ctrlPr>
                          <a:rPr lang="ru-RU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BA8E0-DCB9-FE8A-25B0-27C84CBF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5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конъюнкция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(конъюнктивный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конъюнктивного одночлена – количество входящих в нее литералов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дизъюнкция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(дизъюнктивный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дизъюнктивного одночлена – количество входящих в нее литералов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/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Литерал</a:t>
                </a:r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формула вида </a:t>
                </a:r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blipFill>
                <a:blip r:embed="rId3"/>
                <a:stretch>
                  <a:fillRect l="-2100"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2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AEF4A-418E-463D-45BD-2CE5A93B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Дизъюнктивная нормальная форма (ДНФ)</a:t>
            </a:r>
            <a:br>
              <a:rPr lang="ru-RU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645459F1-022D-26DC-A9B6-A50189F78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Пусть задан алфавит переменных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Выражение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представляющее собой конечную дизъюнкцию элементарных конъюнкций над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которую каждая из элементарных конъюнкций входит не более одного раза, называется дизъюнктивной нормальной формой (сокращенно ДНФ) над алфавитом переменных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Количество элементарных конъюнкций в ДНФ называется её длинной, а сумма рангов всех входящих в неё элементарных конъюнкций – рангом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Две ДНФ, отличающиеся лишь порядком операндов, считаются одинаковыми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645459F1-022D-26DC-A9B6-A50189F78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1217" t="-2381" r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0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740" y="-323064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</a:t>
            </a:r>
            <a:r>
              <a:rPr lang="en-US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Рисунок 50"/>
          <p:cNvPicPr/>
          <p:nvPr/>
        </p:nvPicPr>
        <p:blipFill rotWithShape="1">
          <a:blip r:embed="rId2"/>
          <a:srcRect b="5767"/>
          <a:stretch/>
        </p:blipFill>
        <p:spPr>
          <a:xfrm>
            <a:off x="2946180" y="1248264"/>
            <a:ext cx="6299640" cy="4640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71-C9F4-5A7E-42C4-E5EA7572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ДНФ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1D04AA-83DE-7C12-8469-3EEF3998E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944" y="1331849"/>
                <a:ext cx="7610856" cy="87185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1D04AA-83DE-7C12-8469-3EEF3998E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944" y="1331849"/>
                <a:ext cx="7610856" cy="871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692EC4-3932-778D-857A-219B382E145B}"/>
              </a:ext>
            </a:extLst>
          </p:cNvPr>
          <p:cNvSpPr txBox="1"/>
          <p:nvPr/>
        </p:nvSpPr>
        <p:spPr>
          <a:xfrm>
            <a:off x="4684014" y="194209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– 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ранг - 9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CD4A7-84F5-ACF5-50F4-D4676D6B168A}"/>
                  </a:ext>
                </a:extLst>
              </p:cNvPr>
              <p:cNvSpPr txBox="1"/>
              <p:nvPr/>
            </p:nvSpPr>
            <p:spPr>
              <a:xfrm>
                <a:off x="985647" y="3167390"/>
                <a:ext cx="1022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не являются ДНФ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CD4A7-84F5-ACF5-50F4-D4676D6B1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7" y="3167390"/>
                <a:ext cx="10220706" cy="523220"/>
              </a:xfrm>
              <a:prstGeom prst="rect">
                <a:avLst/>
              </a:prstGeom>
              <a:blipFill>
                <a:blip r:embed="rId3"/>
                <a:stretch>
                  <a:fillRect l="-1253" t="-12941" b="-3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70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-2968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познания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253708" y="1588466"/>
            <a:ext cx="397476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Чувственное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Ощущение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6846624" y="1561180"/>
            <a:ext cx="4627800" cy="2045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202122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Рациональное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Понятие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Суждение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Умозаключение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Рисунок 54"/>
          <p:cNvPicPr/>
          <p:nvPr/>
        </p:nvPicPr>
        <p:blipFill>
          <a:blip r:embed="rId2"/>
          <a:srcRect l="18443" t="5640" r="18813" b="-1542"/>
          <a:stretch/>
        </p:blipFill>
        <p:spPr>
          <a:xfrm>
            <a:off x="4565700" y="4108500"/>
            <a:ext cx="3059280" cy="26002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8405136" y="4140000"/>
            <a:ext cx="2537280" cy="253728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/>
          <p:cNvPicPr/>
          <p:nvPr/>
        </p:nvPicPr>
        <p:blipFill>
          <a:blip r:embed="rId4"/>
          <a:stretch/>
        </p:blipFill>
        <p:spPr>
          <a:xfrm>
            <a:off x="894816" y="3975120"/>
            <a:ext cx="2699640" cy="269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/>
          <p:cNvSpPr/>
          <p:nvPr/>
        </p:nvSpPr>
        <p:spPr>
          <a:xfrm>
            <a:off x="4608684" y="4248360"/>
            <a:ext cx="3666636" cy="15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Платон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(428—347)  Сделал важный вклад в развитие философской логики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100600" y="4248360"/>
            <a:ext cx="4091400" cy="220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Аристотель 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(384—322) Разработал теорию силлогизма, что дало начало формальной логики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2"/>
          <a:stretch/>
        </p:blipFill>
        <p:spPr>
          <a:xfrm>
            <a:off x="5232024" y="235080"/>
            <a:ext cx="253260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8841240" y="235080"/>
            <a:ext cx="260892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Рисунок 61"/>
          <p:cNvPicPr/>
          <p:nvPr/>
        </p:nvPicPr>
        <p:blipFill>
          <a:blip r:embed="rId4"/>
          <a:stretch/>
        </p:blipFill>
        <p:spPr>
          <a:xfrm>
            <a:off x="448200" y="146340"/>
            <a:ext cx="4052160" cy="656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/>
          <p:cNvSpPr/>
          <p:nvPr/>
        </p:nvSpPr>
        <p:spPr>
          <a:xfrm>
            <a:off x="3576180" y="-108000"/>
            <a:ext cx="5039640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Законы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Рисунок 63"/>
          <p:cNvPicPr/>
          <p:nvPr/>
        </p:nvPicPr>
        <p:blipFill>
          <a:blip r:embed="rId2"/>
          <a:srcRect l="12495" r="16671"/>
          <a:stretch/>
        </p:blipFill>
        <p:spPr>
          <a:xfrm>
            <a:off x="4477350" y="1154664"/>
            <a:ext cx="2634480" cy="5583960"/>
          </a:xfrm>
          <a:prstGeom prst="rect">
            <a:avLst/>
          </a:prstGeom>
          <a:ln w="0">
            <a:noFill/>
          </a:ln>
        </p:spPr>
      </p:pic>
      <p:sp>
        <p:nvSpPr>
          <p:cNvPr id="65" name="Прямоугольник 64"/>
          <p:cNvSpPr/>
          <p:nvPr/>
        </p:nvSpPr>
        <p:spPr>
          <a:xfrm>
            <a:off x="0" y="1167840"/>
            <a:ext cx="413964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тождества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 и суждения должны употребляться в одном значении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642680" y="1163988"/>
            <a:ext cx="431964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непротиворечия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Два противоречащий суждения не могут быть одновременно истинными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7306620" y="3976740"/>
            <a:ext cx="4781748" cy="329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достаточного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осмысленное (понятие, суждение) может считаться достоверным только в том случае, если оно было доказано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-142920" y="3819240"/>
            <a:ext cx="442548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исключающего третьего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Любое высказывание или истинно или ложно, третьего не дано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740" y="-3231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Булева алгебра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540000" y="3600000"/>
            <a:ext cx="11879280" cy="94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4905720" y="1468620"/>
            <a:ext cx="7019640" cy="426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Буль изложил основы своей алгебры логики, где применил алгебраическую символику для записи логических операций и логических выводов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есть специальные символы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умозаключения сводится к решению логических равенств </a:t>
            </a:r>
          </a:p>
        </p:txBody>
      </p:sp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1321560" y="1276815"/>
            <a:ext cx="2802600" cy="3737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Прямоугольник 88"/>
          <p:cNvSpPr/>
          <p:nvPr/>
        </p:nvSpPr>
        <p:spPr>
          <a:xfrm>
            <a:off x="1283040" y="5254740"/>
            <a:ext cx="2879640" cy="95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Джордж</a:t>
            </a: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Буль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1815—1864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740" y="-292392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логика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/>
          <p:cNvSpPr/>
          <p:nvPr/>
        </p:nvSpPr>
        <p:spPr>
          <a:xfrm>
            <a:off x="540540" y="4392720"/>
            <a:ext cx="269964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Людвиг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Готлоб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Фреге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1848 —  1925</a:t>
            </a:r>
          </a:p>
        </p:txBody>
      </p:sp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540000" y="900000"/>
            <a:ext cx="2609280" cy="352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0" name="Прямоугольник 109"/>
          <p:cNvSpPr/>
          <p:nvPr/>
        </p:nvSpPr>
        <p:spPr>
          <a:xfrm>
            <a:off x="3600180" y="4427640"/>
            <a:ext cx="3419640" cy="16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Чарльз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Сандерс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Пирс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1839 — 1914</a:t>
            </a:r>
          </a:p>
        </p:txBody>
      </p:sp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4050360" y="900000"/>
            <a:ext cx="2609280" cy="349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" name="Прямоугольник 111"/>
          <p:cNvSpPr/>
          <p:nvPr/>
        </p:nvSpPr>
        <p:spPr>
          <a:xfrm>
            <a:off x="1023036" y="5794275"/>
            <a:ext cx="5399640" cy="157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логику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введены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кванторы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8277876" y="4319640"/>
            <a:ext cx="260928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Джузеппе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Пеано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1858 — 1932</a:t>
            </a:r>
          </a:p>
        </p:txBody>
      </p:sp>
      <p:pic>
        <p:nvPicPr>
          <p:cNvPr id="114" name="Рисунок 113"/>
          <p:cNvPicPr/>
          <p:nvPr/>
        </p:nvPicPr>
        <p:blipFill>
          <a:blip r:embed="rId4"/>
          <a:stretch/>
        </p:blipFill>
        <p:spPr>
          <a:xfrm>
            <a:off x="8280000" y="1015200"/>
            <a:ext cx="2609280" cy="330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5" name="Прямоугольник 114"/>
          <p:cNvSpPr/>
          <p:nvPr/>
        </p:nvSpPr>
        <p:spPr>
          <a:xfrm>
            <a:off x="7502496" y="5321196"/>
            <a:ext cx="4148964" cy="17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сиволы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∈  , ⊂   , ⋃    , ∩  ;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аксиом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арифметики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натуральных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740" y="-1827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 применение алгебры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6988320" y="1489104"/>
            <a:ext cx="4262760" cy="25196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1437120" y="1324440"/>
            <a:ext cx="2879640" cy="182772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118"/>
          <p:cNvPicPr/>
          <p:nvPr/>
        </p:nvPicPr>
        <p:blipFill>
          <a:blip r:embed="rId4"/>
          <a:stretch/>
        </p:blipFill>
        <p:spPr>
          <a:xfrm>
            <a:off x="972900" y="3429000"/>
            <a:ext cx="4679640" cy="312120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119"/>
          <p:cNvPicPr/>
          <p:nvPr/>
        </p:nvPicPr>
        <p:blipFill>
          <a:blip r:embed="rId5"/>
          <a:stretch/>
        </p:blipFill>
        <p:spPr>
          <a:xfrm>
            <a:off x="6687432" y="4352076"/>
            <a:ext cx="5085720" cy="20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1265</Words>
  <Application>Microsoft Office PowerPoint</Application>
  <PresentationFormat>Широкоэкранный</PresentationFormat>
  <Paragraphs>334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Алгебра логики</vt:lpstr>
      <vt:lpstr>Кто я?</vt:lpstr>
      <vt:lpstr>Что это?</vt:lpstr>
      <vt:lpstr>Виды познания</vt:lpstr>
      <vt:lpstr>Презентация PowerPoint</vt:lpstr>
      <vt:lpstr>Презентация PowerPoint</vt:lpstr>
      <vt:lpstr>Булева алгебра</vt:lpstr>
      <vt:lpstr>Математическая логика</vt:lpstr>
      <vt:lpstr>Современно применение алгебры логики</vt:lpstr>
      <vt:lpstr>Основы алгебры логики</vt:lpstr>
      <vt:lpstr>Основные логические операции </vt:lpstr>
      <vt:lpstr>Основные логические операции </vt:lpstr>
      <vt:lpstr>Основные логические операции </vt:lpstr>
      <vt:lpstr>Порядок операций</vt:lpstr>
      <vt:lpstr>Таблицы истинности</vt:lpstr>
      <vt:lpstr>Задачи</vt:lpstr>
      <vt:lpstr>Алгебра логики</vt:lpstr>
      <vt:lpstr>Логические аксиомы</vt:lpstr>
      <vt:lpstr>Свойства логических операций</vt:lpstr>
      <vt:lpstr>Задачи</vt:lpstr>
      <vt:lpstr>Алгебра логики</vt:lpstr>
      <vt:lpstr>Логические операции </vt:lpstr>
      <vt:lpstr>Логические операции </vt:lpstr>
      <vt:lpstr>Логические операции </vt:lpstr>
      <vt:lpstr>Логические операции </vt:lpstr>
      <vt:lpstr>Логические операции </vt:lpstr>
      <vt:lpstr>Порядок операций</vt:lpstr>
      <vt:lpstr>Определения</vt:lpstr>
      <vt:lpstr>Дизъюнктивная нормальная форма (ДНФ) </vt:lpstr>
      <vt:lpstr>Пример ДНФ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герман злобин</dc:creator>
  <cp:lastModifiedBy>герман злобин</cp:lastModifiedBy>
  <cp:revision>2</cp:revision>
  <dcterms:created xsi:type="dcterms:W3CDTF">2024-07-29T15:35:16Z</dcterms:created>
  <dcterms:modified xsi:type="dcterms:W3CDTF">2024-07-30T11:24:41Z</dcterms:modified>
</cp:coreProperties>
</file>